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502" r:id="rId5"/>
    <p:sldId id="501" r:id="rId6"/>
    <p:sldId id="490" r:id="rId7"/>
  </p:sldIdLst>
  <p:sldSz cx="9144000" cy="5143500" type="screen16x9"/>
  <p:notesSz cx="6797675" cy="9926638"/>
  <p:custDataLst>
    <p:tags r:id="rId10"/>
  </p:custDataLst>
  <p:defaultTextStyle>
    <a:defPPr>
      <a:defRPr lang="de-DE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5D4CA97-8317-47A5-BC78-6DB185FEC3BA}">
          <p14:sldIdLst>
            <p14:sldId id="502"/>
            <p14:sldId id="501"/>
            <p14:sldId id="490"/>
          </p14:sldIdLst>
        </p14:section>
        <p14:section name="Abschnitt ohne Titel" id="{01FEBD1B-8468-473A-A777-678E234B2DC4}">
          <p14:sldIdLst/>
        </p14:section>
        <p14:section name="Abschnitt ohne Titel" id="{B96C3205-DADE-47C3-8D72-371EB18771F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121" userDrawn="1">
          <p15:clr>
            <a:srgbClr val="A4A3A4"/>
          </p15:clr>
        </p15:guide>
        <p15:guide id="2" pos="2971" userDrawn="1">
          <p15:clr>
            <a:srgbClr val="A4A3A4"/>
          </p15:clr>
        </p15:guide>
        <p15:guide id="3" pos="2132" userDrawn="1">
          <p15:clr>
            <a:srgbClr val="A4A3A4"/>
          </p15:clr>
        </p15:guide>
        <p15:guide id="5" orient="horz" pos="395" userDrawn="1">
          <p15:clr>
            <a:srgbClr val="A4A3A4"/>
          </p15:clr>
        </p15:guide>
        <p15:guide id="6" pos="5465" userDrawn="1">
          <p15:clr>
            <a:srgbClr val="A4A3A4"/>
          </p15:clr>
        </p15:guide>
        <p15:guide id="7" orient="horz" pos="3049" userDrawn="1">
          <p15:clr>
            <a:srgbClr val="A4A3A4"/>
          </p15:clr>
        </p15:guide>
        <p15:guide id="8" orient="horz" pos="1733" userDrawn="1">
          <p15:clr>
            <a:srgbClr val="A4A3A4"/>
          </p15:clr>
        </p15:guide>
        <p15:guide id="9" pos="295" userDrawn="1">
          <p15:clr>
            <a:srgbClr val="A4A3A4"/>
          </p15:clr>
        </p15:guide>
        <p15:guide id="10" pos="27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lenbach-Biele, Nicole, ST-IB" initials="HNS" lastIdx="6" clrIdx="0">
    <p:extLst>
      <p:ext uri="{19B8F6BF-5375-455C-9EA6-DF929625EA0E}">
        <p15:presenceInfo xmlns:p15="http://schemas.microsoft.com/office/powerpoint/2012/main" userId="S-1-5-21-1245338809-2079727709-1726288727-14320" providerId="AD"/>
      </p:ext>
    </p:extLst>
  </p:cmAuthor>
  <p:cmAuthor id="2" name="Döttinger, Ina, ST-IB" initials="DIS" lastIdx="6" clrIdx="1">
    <p:extLst>
      <p:ext uri="{19B8F6BF-5375-455C-9EA6-DF929625EA0E}">
        <p15:presenceInfo xmlns:p15="http://schemas.microsoft.com/office/powerpoint/2012/main" userId="S-1-5-21-1245338809-2079727709-1726288727-10162" providerId="AD"/>
      </p:ext>
    </p:extLst>
  </p:cmAuthor>
  <p:cmAuthor id="3" name="Dräger, Jörg, ST-V" initials="DJS" lastIdx="4" clrIdx="2">
    <p:extLst>
      <p:ext uri="{19B8F6BF-5375-455C-9EA6-DF929625EA0E}">
        <p15:presenceInfo xmlns:p15="http://schemas.microsoft.com/office/powerpoint/2012/main" userId="S-1-5-21-1245338809-2079727709-1726288727-10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93A"/>
    <a:srgbClr val="003082"/>
    <a:srgbClr val="F2F2F2"/>
    <a:srgbClr val="000000"/>
    <a:srgbClr val="A6CF27"/>
    <a:srgbClr val="007757"/>
    <a:srgbClr val="DDDDDD"/>
    <a:srgbClr val="7DB0CA"/>
    <a:srgbClr val="EDE9CF"/>
    <a:srgbClr val="D9E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83" autoAdjust="0"/>
    <p:restoredTop sz="94434" autoAdjust="0"/>
  </p:normalViewPr>
  <p:slideViewPr>
    <p:cSldViewPr snapToGrid="0">
      <p:cViewPr varScale="1">
        <p:scale>
          <a:sx n="155" d="100"/>
          <a:sy n="155" d="100"/>
        </p:scale>
        <p:origin x="643" y="91"/>
      </p:cViewPr>
      <p:guideLst>
        <p:guide orient="horz" pos="1121"/>
        <p:guide pos="2971"/>
        <p:guide pos="2132"/>
        <p:guide orient="horz" pos="395"/>
        <p:guide pos="5465"/>
        <p:guide orient="horz" pos="3049"/>
        <p:guide orient="horz" pos="1733"/>
        <p:guide pos="295"/>
        <p:guide pos="2767"/>
      </p:guideLst>
    </p:cSldViewPr>
  </p:slideViewPr>
  <p:outlineViewPr>
    <p:cViewPr>
      <p:scale>
        <a:sx n="33" d="100"/>
        <a:sy n="33" d="100"/>
      </p:scale>
      <p:origin x="0" y="-54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284CA-7ACE-440C-B46D-5148879C2BE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4E8BFE5-98AE-431E-9067-A5DF6E7E8E75}">
      <dgm:prSet phldrT="[Text]"/>
      <dgm:spPr>
        <a:solidFill>
          <a:srgbClr val="5AB93A"/>
        </a:solidFill>
      </dgm:spPr>
      <dgm:t>
        <a:bodyPr/>
        <a:lstStyle/>
        <a:p>
          <a:r>
            <a:rPr lang="de-DE" dirty="0" smtClean="0"/>
            <a:t>Ihr Schulträger entschließt sich, mit Beginn des Schuljahres 2018/19 am Projekt teilzunehmen (Kooperationsvereinbarung).</a:t>
          </a:r>
          <a:endParaRPr lang="de-DE" dirty="0"/>
        </a:p>
      </dgm:t>
    </dgm:pt>
    <dgm:pt modelId="{F2DE101C-9BDA-481F-A3A3-2FD091D447FF}" type="parTrans" cxnId="{A3DC62DF-F745-4A66-AB8E-69ED96966427}">
      <dgm:prSet/>
      <dgm:spPr/>
      <dgm:t>
        <a:bodyPr/>
        <a:lstStyle/>
        <a:p>
          <a:endParaRPr lang="de-DE"/>
        </a:p>
      </dgm:t>
    </dgm:pt>
    <dgm:pt modelId="{B635A10C-8C03-4792-8E11-D71C33E845EA}" type="sibTrans" cxnId="{A3DC62DF-F745-4A66-AB8E-69ED96966427}">
      <dgm:prSet/>
      <dgm:spPr/>
      <dgm:t>
        <a:bodyPr/>
        <a:lstStyle/>
        <a:p>
          <a:endParaRPr lang="de-DE"/>
        </a:p>
      </dgm:t>
    </dgm:pt>
    <dgm:pt modelId="{30FC87DA-E5FE-4018-BF47-8AFA00418D33}">
      <dgm:prSet phldrT="[Text]"/>
      <dgm:spPr>
        <a:solidFill>
          <a:srgbClr val="5AB93A"/>
        </a:solidFill>
      </dgm:spPr>
      <dgm:t>
        <a:bodyPr/>
        <a:lstStyle/>
        <a:p>
          <a:r>
            <a:rPr lang="de-DE" dirty="0" smtClean="0"/>
            <a:t>Ihr Schulträger nimmt mit Ihnen Kontakt auf und informiert Sie über die Möglichkeit, ins Projekt einzutreten. </a:t>
          </a:r>
          <a:endParaRPr lang="de-DE" dirty="0"/>
        </a:p>
      </dgm:t>
    </dgm:pt>
    <dgm:pt modelId="{EB952D72-66E6-4947-85BA-BA31F333A210}" type="parTrans" cxnId="{8D384528-BB7A-40C8-8D8A-E0BD20D3F1E5}">
      <dgm:prSet/>
      <dgm:spPr/>
      <dgm:t>
        <a:bodyPr/>
        <a:lstStyle/>
        <a:p>
          <a:endParaRPr lang="de-DE"/>
        </a:p>
      </dgm:t>
    </dgm:pt>
    <dgm:pt modelId="{8A15D50A-2038-47EC-BE57-26523C3D6620}" type="sibTrans" cxnId="{8D384528-BB7A-40C8-8D8A-E0BD20D3F1E5}">
      <dgm:prSet/>
      <dgm:spPr/>
      <dgm:t>
        <a:bodyPr/>
        <a:lstStyle/>
        <a:p>
          <a:endParaRPr lang="de-DE"/>
        </a:p>
      </dgm:t>
    </dgm:pt>
    <dgm:pt modelId="{EB2C0343-F92E-4ED7-A7B9-2DEA97EB5986}">
      <dgm:prSet phldrT="[Text]"/>
      <dgm:spPr>
        <a:solidFill>
          <a:srgbClr val="5AB93A"/>
        </a:solidFill>
      </dgm:spPr>
      <dgm:t>
        <a:bodyPr/>
        <a:lstStyle/>
        <a:p>
          <a:r>
            <a:rPr lang="de-DE" dirty="0" smtClean="0"/>
            <a:t>Ihre Schulkonferenz fasst den Beschluss zur Teilnahme am Projekt bis zum </a:t>
          </a:r>
          <a:br>
            <a:rPr lang="de-DE" dirty="0" smtClean="0"/>
          </a:br>
          <a:r>
            <a:rPr lang="de-DE" dirty="0" smtClean="0"/>
            <a:t>20. Juni 2018.</a:t>
          </a:r>
          <a:endParaRPr lang="de-DE" dirty="0"/>
        </a:p>
      </dgm:t>
    </dgm:pt>
    <dgm:pt modelId="{5A98D4B8-D955-42D3-B1E5-F9165348EE17}" type="parTrans" cxnId="{798D2E03-CEF4-4FD1-A2F0-B01BA6769EE5}">
      <dgm:prSet/>
      <dgm:spPr/>
      <dgm:t>
        <a:bodyPr/>
        <a:lstStyle/>
        <a:p>
          <a:endParaRPr lang="de-DE"/>
        </a:p>
      </dgm:t>
    </dgm:pt>
    <dgm:pt modelId="{7F048342-4E69-4A7B-858F-7E2B80C1D182}" type="sibTrans" cxnId="{798D2E03-CEF4-4FD1-A2F0-B01BA6769EE5}">
      <dgm:prSet/>
      <dgm:spPr/>
      <dgm:t>
        <a:bodyPr/>
        <a:lstStyle/>
        <a:p>
          <a:endParaRPr lang="de-DE"/>
        </a:p>
      </dgm:t>
    </dgm:pt>
    <dgm:pt modelId="{6FB455FB-1CC1-4D23-A74B-9C6A255FA6FF}">
      <dgm:prSet phldrT="[Text]"/>
      <dgm:spPr>
        <a:solidFill>
          <a:srgbClr val="5AB93A"/>
        </a:solidFill>
      </dgm:spPr>
      <dgm:t>
        <a:bodyPr/>
        <a:lstStyle/>
        <a:p>
          <a:r>
            <a:rPr lang="de-DE" dirty="0" smtClean="0"/>
            <a:t>Sie informieren den Schulträger und das Projekt direkt nach Beschlussfassung über den Wunsch zur Teilnahme.</a:t>
          </a:r>
          <a:endParaRPr lang="de-DE" dirty="0"/>
        </a:p>
      </dgm:t>
    </dgm:pt>
    <dgm:pt modelId="{59842F0F-36BB-4368-A081-BB52F6A3829A}" type="parTrans" cxnId="{9B989542-6211-4D64-A7ED-E1D52B5C9A6F}">
      <dgm:prSet/>
      <dgm:spPr/>
      <dgm:t>
        <a:bodyPr/>
        <a:lstStyle/>
        <a:p>
          <a:endParaRPr lang="de-DE"/>
        </a:p>
      </dgm:t>
    </dgm:pt>
    <dgm:pt modelId="{62177B03-A02F-43F5-8551-9E7884357184}" type="sibTrans" cxnId="{9B989542-6211-4D64-A7ED-E1D52B5C9A6F}">
      <dgm:prSet/>
      <dgm:spPr/>
      <dgm:t>
        <a:bodyPr/>
        <a:lstStyle/>
        <a:p>
          <a:endParaRPr lang="de-DE"/>
        </a:p>
      </dgm:t>
    </dgm:pt>
    <dgm:pt modelId="{1A47EEDF-A814-4A7C-9E49-6ED61DE72830}">
      <dgm:prSet phldrT="[Text]"/>
      <dgm:spPr>
        <a:solidFill>
          <a:srgbClr val="5AB93A"/>
        </a:solidFill>
      </dgm:spPr>
      <dgm:t>
        <a:bodyPr/>
        <a:lstStyle/>
        <a:p>
          <a:r>
            <a:rPr lang="de-DE" dirty="0" smtClean="0"/>
            <a:t>Ihre Schule erhält eine Einladung zu einer kommunalen Startkonferenz mit allen beteiligten Akteuren (nach den Sommerferien).</a:t>
          </a:r>
          <a:endParaRPr lang="de-DE" dirty="0"/>
        </a:p>
      </dgm:t>
    </dgm:pt>
    <dgm:pt modelId="{AD1C8A14-7329-4E41-B25F-C8553CD575AD}" type="parTrans" cxnId="{98797601-7CD9-4709-A3A1-4B8D894CA205}">
      <dgm:prSet/>
      <dgm:spPr/>
      <dgm:t>
        <a:bodyPr/>
        <a:lstStyle/>
        <a:p>
          <a:endParaRPr lang="de-DE"/>
        </a:p>
      </dgm:t>
    </dgm:pt>
    <dgm:pt modelId="{EF4EBF4F-0428-4F55-8989-4B34D6F2EF8F}" type="sibTrans" cxnId="{98797601-7CD9-4709-A3A1-4B8D894CA205}">
      <dgm:prSet/>
      <dgm:spPr/>
      <dgm:t>
        <a:bodyPr/>
        <a:lstStyle/>
        <a:p>
          <a:endParaRPr lang="de-DE"/>
        </a:p>
      </dgm:t>
    </dgm:pt>
    <dgm:pt modelId="{C9C7C028-E7D8-4AF0-ABB3-B1B711074331}">
      <dgm:prSet phldrT="[Text]"/>
      <dgm:spPr>
        <a:solidFill>
          <a:srgbClr val="5AB93A"/>
        </a:solidFill>
      </dgm:spPr>
      <dgm:t>
        <a:bodyPr/>
        <a:lstStyle/>
        <a:p>
          <a:r>
            <a:rPr lang="de-DE" dirty="0" smtClean="0"/>
            <a:t>Ihre Schule schließt eine Kooperationsvereinbarung </a:t>
          </a:r>
          <a:br>
            <a:rPr lang="de-DE" dirty="0" smtClean="0"/>
          </a:br>
          <a:r>
            <a:rPr lang="de-DE" dirty="0" smtClean="0"/>
            <a:t>mit dem Projekt.</a:t>
          </a:r>
          <a:endParaRPr lang="de-DE" dirty="0"/>
        </a:p>
      </dgm:t>
    </dgm:pt>
    <dgm:pt modelId="{A4D7A52F-A360-45F0-836D-2F2C68C6DBDB}" type="parTrans" cxnId="{D9AF0C8B-A465-4D5C-B854-A2458AA5F42C}">
      <dgm:prSet/>
      <dgm:spPr/>
      <dgm:t>
        <a:bodyPr/>
        <a:lstStyle/>
        <a:p>
          <a:endParaRPr lang="de-DE"/>
        </a:p>
      </dgm:t>
    </dgm:pt>
    <dgm:pt modelId="{7423D9D0-4EBE-4DC4-8AB3-3A7029283DCF}" type="sibTrans" cxnId="{D9AF0C8B-A465-4D5C-B854-A2458AA5F42C}">
      <dgm:prSet/>
      <dgm:spPr/>
      <dgm:t>
        <a:bodyPr/>
        <a:lstStyle/>
        <a:p>
          <a:endParaRPr lang="de-DE"/>
        </a:p>
      </dgm:t>
    </dgm:pt>
    <dgm:pt modelId="{C9003DD1-B746-4FC2-96FF-7DA44C3B8F34}" type="pres">
      <dgm:prSet presAssocID="{1A5284CA-7ACE-440C-B46D-5148879C2BE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25BEF10-95FB-473B-8BC2-2631B5B59B02}" type="pres">
      <dgm:prSet presAssocID="{14E8BFE5-98AE-431E-9067-A5DF6E7E8E7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064C710-8849-4CF8-B02A-0796165E97C1}" type="pres">
      <dgm:prSet presAssocID="{B635A10C-8C03-4792-8E11-D71C33E845EA}" presName="sibTrans" presStyleLbl="sibTrans2D1" presStyleIdx="0" presStyleCnt="5"/>
      <dgm:spPr/>
      <dgm:t>
        <a:bodyPr/>
        <a:lstStyle/>
        <a:p>
          <a:endParaRPr lang="de-DE"/>
        </a:p>
      </dgm:t>
    </dgm:pt>
    <dgm:pt modelId="{E08412AD-F96C-4931-9B6D-A5455CDFCC68}" type="pres">
      <dgm:prSet presAssocID="{B635A10C-8C03-4792-8E11-D71C33E845EA}" presName="connectorText" presStyleLbl="sibTrans2D1" presStyleIdx="0" presStyleCnt="5"/>
      <dgm:spPr/>
      <dgm:t>
        <a:bodyPr/>
        <a:lstStyle/>
        <a:p>
          <a:endParaRPr lang="de-DE"/>
        </a:p>
      </dgm:t>
    </dgm:pt>
    <dgm:pt modelId="{F9EBAA21-92AD-41F7-86D3-753BA0C0DF15}" type="pres">
      <dgm:prSet presAssocID="{30FC87DA-E5FE-4018-BF47-8AFA00418D3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038DDD5-5F3A-4D80-B057-7217C15FA6F2}" type="pres">
      <dgm:prSet presAssocID="{8A15D50A-2038-47EC-BE57-26523C3D6620}" presName="sibTrans" presStyleLbl="sibTrans2D1" presStyleIdx="1" presStyleCnt="5"/>
      <dgm:spPr/>
      <dgm:t>
        <a:bodyPr/>
        <a:lstStyle/>
        <a:p>
          <a:endParaRPr lang="de-DE"/>
        </a:p>
      </dgm:t>
    </dgm:pt>
    <dgm:pt modelId="{0FC44499-F0FB-4B6E-AFD1-892FB58971EA}" type="pres">
      <dgm:prSet presAssocID="{8A15D50A-2038-47EC-BE57-26523C3D6620}" presName="connectorText" presStyleLbl="sibTrans2D1" presStyleIdx="1" presStyleCnt="5"/>
      <dgm:spPr/>
      <dgm:t>
        <a:bodyPr/>
        <a:lstStyle/>
        <a:p>
          <a:endParaRPr lang="de-DE"/>
        </a:p>
      </dgm:t>
    </dgm:pt>
    <dgm:pt modelId="{5C2F4281-C655-44AE-BFC3-B3B2C01F3C43}" type="pres">
      <dgm:prSet presAssocID="{EB2C0343-F92E-4ED7-A7B9-2DEA97EB598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07B4A0D-565D-4094-83D3-BF42FF331E4E}" type="pres">
      <dgm:prSet presAssocID="{7F048342-4E69-4A7B-858F-7E2B80C1D182}" presName="sibTrans" presStyleLbl="sibTrans2D1" presStyleIdx="2" presStyleCnt="5"/>
      <dgm:spPr/>
      <dgm:t>
        <a:bodyPr/>
        <a:lstStyle/>
        <a:p>
          <a:endParaRPr lang="de-DE"/>
        </a:p>
      </dgm:t>
    </dgm:pt>
    <dgm:pt modelId="{8591F3E1-3968-4567-AF89-C8DDA02F7B76}" type="pres">
      <dgm:prSet presAssocID="{7F048342-4E69-4A7B-858F-7E2B80C1D182}" presName="connectorText" presStyleLbl="sibTrans2D1" presStyleIdx="2" presStyleCnt="5"/>
      <dgm:spPr/>
      <dgm:t>
        <a:bodyPr/>
        <a:lstStyle/>
        <a:p>
          <a:endParaRPr lang="de-DE"/>
        </a:p>
      </dgm:t>
    </dgm:pt>
    <dgm:pt modelId="{B763CB9E-A674-4B16-A56A-03391221C69C}" type="pres">
      <dgm:prSet presAssocID="{6FB455FB-1CC1-4D23-A74B-9C6A255FA6F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59BEC5-F43C-4C24-B0AF-AAC6E5BEE1E9}" type="pres">
      <dgm:prSet presAssocID="{62177B03-A02F-43F5-8551-9E7884357184}" presName="sibTrans" presStyleLbl="sibTrans2D1" presStyleIdx="3" presStyleCnt="5"/>
      <dgm:spPr/>
      <dgm:t>
        <a:bodyPr/>
        <a:lstStyle/>
        <a:p>
          <a:endParaRPr lang="de-DE"/>
        </a:p>
      </dgm:t>
    </dgm:pt>
    <dgm:pt modelId="{09205D8E-7706-441E-A2C9-D106DD8C8D83}" type="pres">
      <dgm:prSet presAssocID="{62177B03-A02F-43F5-8551-9E7884357184}" presName="connectorText" presStyleLbl="sibTrans2D1" presStyleIdx="3" presStyleCnt="5"/>
      <dgm:spPr/>
      <dgm:t>
        <a:bodyPr/>
        <a:lstStyle/>
        <a:p>
          <a:endParaRPr lang="de-DE"/>
        </a:p>
      </dgm:t>
    </dgm:pt>
    <dgm:pt modelId="{76F148E0-780F-49D6-907D-72A9173671AE}" type="pres">
      <dgm:prSet presAssocID="{1A47EEDF-A814-4A7C-9E49-6ED61DE7283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7A5149-A8B6-4875-AD51-E6A8E6B66634}" type="pres">
      <dgm:prSet presAssocID="{EF4EBF4F-0428-4F55-8989-4B34D6F2EF8F}" presName="sibTrans" presStyleLbl="sibTrans2D1" presStyleIdx="4" presStyleCnt="5"/>
      <dgm:spPr/>
      <dgm:t>
        <a:bodyPr/>
        <a:lstStyle/>
        <a:p>
          <a:endParaRPr lang="de-DE"/>
        </a:p>
      </dgm:t>
    </dgm:pt>
    <dgm:pt modelId="{7EDD2E09-434A-4157-A3B4-7AFDDAC09125}" type="pres">
      <dgm:prSet presAssocID="{EF4EBF4F-0428-4F55-8989-4B34D6F2EF8F}" presName="connectorText" presStyleLbl="sibTrans2D1" presStyleIdx="4" presStyleCnt="5"/>
      <dgm:spPr/>
      <dgm:t>
        <a:bodyPr/>
        <a:lstStyle/>
        <a:p>
          <a:endParaRPr lang="de-DE"/>
        </a:p>
      </dgm:t>
    </dgm:pt>
    <dgm:pt modelId="{9BBAD22C-4788-4CBD-8E1B-299421FB13E8}" type="pres">
      <dgm:prSet presAssocID="{C9C7C028-E7D8-4AF0-ABB3-B1B71107433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9165B73-44CD-4DC2-93F1-13729B5C940C}" type="presOf" srcId="{EF4EBF4F-0428-4F55-8989-4B34D6F2EF8F}" destId="{7EDD2E09-434A-4157-A3B4-7AFDDAC09125}" srcOrd="1" destOrd="0" presId="urn:microsoft.com/office/officeart/2005/8/layout/process5"/>
    <dgm:cxn modelId="{57BED469-9628-468F-ACF4-DE7720EE37CD}" type="presOf" srcId="{62177B03-A02F-43F5-8551-9E7884357184}" destId="{D059BEC5-F43C-4C24-B0AF-AAC6E5BEE1E9}" srcOrd="0" destOrd="0" presId="urn:microsoft.com/office/officeart/2005/8/layout/process5"/>
    <dgm:cxn modelId="{F45B0107-C326-4DF2-913E-4046F18DE898}" type="presOf" srcId="{8A15D50A-2038-47EC-BE57-26523C3D6620}" destId="{0FC44499-F0FB-4B6E-AFD1-892FB58971EA}" srcOrd="1" destOrd="0" presId="urn:microsoft.com/office/officeart/2005/8/layout/process5"/>
    <dgm:cxn modelId="{E4D892BB-30A3-4302-B82C-F875863A21C6}" type="presOf" srcId="{EF4EBF4F-0428-4F55-8989-4B34D6F2EF8F}" destId="{DB7A5149-A8B6-4875-AD51-E6A8E6B66634}" srcOrd="0" destOrd="0" presId="urn:microsoft.com/office/officeart/2005/8/layout/process5"/>
    <dgm:cxn modelId="{6E08381A-D7F6-43C5-841C-45574F8ACC57}" type="presOf" srcId="{8A15D50A-2038-47EC-BE57-26523C3D6620}" destId="{C038DDD5-5F3A-4D80-B057-7217C15FA6F2}" srcOrd="0" destOrd="0" presId="urn:microsoft.com/office/officeart/2005/8/layout/process5"/>
    <dgm:cxn modelId="{8515D62C-7E05-4F16-B21A-5E29BBB009A0}" type="presOf" srcId="{7F048342-4E69-4A7B-858F-7E2B80C1D182}" destId="{8591F3E1-3968-4567-AF89-C8DDA02F7B76}" srcOrd="1" destOrd="0" presId="urn:microsoft.com/office/officeart/2005/8/layout/process5"/>
    <dgm:cxn modelId="{7A8004B8-2AA0-4DDE-BBBC-B6D821C048ED}" type="presOf" srcId="{7F048342-4E69-4A7B-858F-7E2B80C1D182}" destId="{907B4A0D-565D-4094-83D3-BF42FF331E4E}" srcOrd="0" destOrd="0" presId="urn:microsoft.com/office/officeart/2005/8/layout/process5"/>
    <dgm:cxn modelId="{52C87E53-E9B2-4E5D-B03D-D96BB370E052}" type="presOf" srcId="{EB2C0343-F92E-4ED7-A7B9-2DEA97EB5986}" destId="{5C2F4281-C655-44AE-BFC3-B3B2C01F3C43}" srcOrd="0" destOrd="0" presId="urn:microsoft.com/office/officeart/2005/8/layout/process5"/>
    <dgm:cxn modelId="{0611CEC7-D512-48A3-BB6F-E11FBB9ACB41}" type="presOf" srcId="{B635A10C-8C03-4792-8E11-D71C33E845EA}" destId="{E08412AD-F96C-4931-9B6D-A5455CDFCC68}" srcOrd="1" destOrd="0" presId="urn:microsoft.com/office/officeart/2005/8/layout/process5"/>
    <dgm:cxn modelId="{98797601-7CD9-4709-A3A1-4B8D894CA205}" srcId="{1A5284CA-7ACE-440C-B46D-5148879C2BEE}" destId="{1A47EEDF-A814-4A7C-9E49-6ED61DE72830}" srcOrd="4" destOrd="0" parTransId="{AD1C8A14-7329-4E41-B25F-C8553CD575AD}" sibTransId="{EF4EBF4F-0428-4F55-8989-4B34D6F2EF8F}"/>
    <dgm:cxn modelId="{798D2E03-CEF4-4FD1-A2F0-B01BA6769EE5}" srcId="{1A5284CA-7ACE-440C-B46D-5148879C2BEE}" destId="{EB2C0343-F92E-4ED7-A7B9-2DEA97EB5986}" srcOrd="2" destOrd="0" parTransId="{5A98D4B8-D955-42D3-B1E5-F9165348EE17}" sibTransId="{7F048342-4E69-4A7B-858F-7E2B80C1D182}"/>
    <dgm:cxn modelId="{702F1D66-4424-41ED-9195-FAA7A9F30C8A}" type="presOf" srcId="{B635A10C-8C03-4792-8E11-D71C33E845EA}" destId="{0064C710-8849-4CF8-B02A-0796165E97C1}" srcOrd="0" destOrd="0" presId="urn:microsoft.com/office/officeart/2005/8/layout/process5"/>
    <dgm:cxn modelId="{D9AF0C8B-A465-4D5C-B854-A2458AA5F42C}" srcId="{1A5284CA-7ACE-440C-B46D-5148879C2BEE}" destId="{C9C7C028-E7D8-4AF0-ABB3-B1B711074331}" srcOrd="5" destOrd="0" parTransId="{A4D7A52F-A360-45F0-836D-2F2C68C6DBDB}" sibTransId="{7423D9D0-4EBE-4DC4-8AB3-3A7029283DCF}"/>
    <dgm:cxn modelId="{8D384528-BB7A-40C8-8D8A-E0BD20D3F1E5}" srcId="{1A5284CA-7ACE-440C-B46D-5148879C2BEE}" destId="{30FC87DA-E5FE-4018-BF47-8AFA00418D33}" srcOrd="1" destOrd="0" parTransId="{EB952D72-66E6-4947-85BA-BA31F333A210}" sibTransId="{8A15D50A-2038-47EC-BE57-26523C3D6620}"/>
    <dgm:cxn modelId="{26441239-3246-477D-AEEE-FCC1E2D54D99}" type="presOf" srcId="{C9C7C028-E7D8-4AF0-ABB3-B1B711074331}" destId="{9BBAD22C-4788-4CBD-8E1B-299421FB13E8}" srcOrd="0" destOrd="0" presId="urn:microsoft.com/office/officeart/2005/8/layout/process5"/>
    <dgm:cxn modelId="{A3DC62DF-F745-4A66-AB8E-69ED96966427}" srcId="{1A5284CA-7ACE-440C-B46D-5148879C2BEE}" destId="{14E8BFE5-98AE-431E-9067-A5DF6E7E8E75}" srcOrd="0" destOrd="0" parTransId="{F2DE101C-9BDA-481F-A3A3-2FD091D447FF}" sibTransId="{B635A10C-8C03-4792-8E11-D71C33E845EA}"/>
    <dgm:cxn modelId="{DE6A295D-13F3-4F02-BE0C-DE5BF44FE9B4}" type="presOf" srcId="{14E8BFE5-98AE-431E-9067-A5DF6E7E8E75}" destId="{325BEF10-95FB-473B-8BC2-2631B5B59B02}" srcOrd="0" destOrd="0" presId="urn:microsoft.com/office/officeart/2005/8/layout/process5"/>
    <dgm:cxn modelId="{6E1618BE-D48A-447A-935C-7271E81C0144}" type="presOf" srcId="{1A5284CA-7ACE-440C-B46D-5148879C2BEE}" destId="{C9003DD1-B746-4FC2-96FF-7DA44C3B8F34}" srcOrd="0" destOrd="0" presId="urn:microsoft.com/office/officeart/2005/8/layout/process5"/>
    <dgm:cxn modelId="{9B989542-6211-4D64-A7ED-E1D52B5C9A6F}" srcId="{1A5284CA-7ACE-440C-B46D-5148879C2BEE}" destId="{6FB455FB-1CC1-4D23-A74B-9C6A255FA6FF}" srcOrd="3" destOrd="0" parTransId="{59842F0F-36BB-4368-A081-BB52F6A3829A}" sibTransId="{62177B03-A02F-43F5-8551-9E7884357184}"/>
    <dgm:cxn modelId="{D4A629A4-A6FB-4388-B238-B26DAB45B538}" type="presOf" srcId="{62177B03-A02F-43F5-8551-9E7884357184}" destId="{09205D8E-7706-441E-A2C9-D106DD8C8D83}" srcOrd="1" destOrd="0" presId="urn:microsoft.com/office/officeart/2005/8/layout/process5"/>
    <dgm:cxn modelId="{B90E743E-EC4A-4110-965B-A15AD806492C}" type="presOf" srcId="{30FC87DA-E5FE-4018-BF47-8AFA00418D33}" destId="{F9EBAA21-92AD-41F7-86D3-753BA0C0DF15}" srcOrd="0" destOrd="0" presId="urn:microsoft.com/office/officeart/2005/8/layout/process5"/>
    <dgm:cxn modelId="{FF8268B3-1B53-4BE1-97A5-C3C03C843F06}" type="presOf" srcId="{6FB455FB-1CC1-4D23-A74B-9C6A255FA6FF}" destId="{B763CB9E-A674-4B16-A56A-03391221C69C}" srcOrd="0" destOrd="0" presId="urn:microsoft.com/office/officeart/2005/8/layout/process5"/>
    <dgm:cxn modelId="{239C909E-27E0-4683-8CC3-185A3522E6F6}" type="presOf" srcId="{1A47EEDF-A814-4A7C-9E49-6ED61DE72830}" destId="{76F148E0-780F-49D6-907D-72A9173671AE}" srcOrd="0" destOrd="0" presId="urn:microsoft.com/office/officeart/2005/8/layout/process5"/>
    <dgm:cxn modelId="{B8CE6A47-B56D-471D-A236-D6A259C6EEE3}" type="presParOf" srcId="{C9003DD1-B746-4FC2-96FF-7DA44C3B8F34}" destId="{325BEF10-95FB-473B-8BC2-2631B5B59B02}" srcOrd="0" destOrd="0" presId="urn:microsoft.com/office/officeart/2005/8/layout/process5"/>
    <dgm:cxn modelId="{C9513085-C1A1-4015-99B1-6BCBEAE17F99}" type="presParOf" srcId="{C9003DD1-B746-4FC2-96FF-7DA44C3B8F34}" destId="{0064C710-8849-4CF8-B02A-0796165E97C1}" srcOrd="1" destOrd="0" presId="urn:microsoft.com/office/officeart/2005/8/layout/process5"/>
    <dgm:cxn modelId="{64E44D57-A2B8-4F08-AA26-7A92B92A409A}" type="presParOf" srcId="{0064C710-8849-4CF8-B02A-0796165E97C1}" destId="{E08412AD-F96C-4931-9B6D-A5455CDFCC68}" srcOrd="0" destOrd="0" presId="urn:microsoft.com/office/officeart/2005/8/layout/process5"/>
    <dgm:cxn modelId="{5BEB31B4-09A1-4AB1-A541-E20BE43801C2}" type="presParOf" srcId="{C9003DD1-B746-4FC2-96FF-7DA44C3B8F34}" destId="{F9EBAA21-92AD-41F7-86D3-753BA0C0DF15}" srcOrd="2" destOrd="0" presId="urn:microsoft.com/office/officeart/2005/8/layout/process5"/>
    <dgm:cxn modelId="{1FFF0D86-77A7-4B33-B893-849A6F650AC6}" type="presParOf" srcId="{C9003DD1-B746-4FC2-96FF-7DA44C3B8F34}" destId="{C038DDD5-5F3A-4D80-B057-7217C15FA6F2}" srcOrd="3" destOrd="0" presId="urn:microsoft.com/office/officeart/2005/8/layout/process5"/>
    <dgm:cxn modelId="{3664B695-193C-4C0A-82CB-02687C5D534D}" type="presParOf" srcId="{C038DDD5-5F3A-4D80-B057-7217C15FA6F2}" destId="{0FC44499-F0FB-4B6E-AFD1-892FB58971EA}" srcOrd="0" destOrd="0" presId="urn:microsoft.com/office/officeart/2005/8/layout/process5"/>
    <dgm:cxn modelId="{25EDE2B4-938C-452F-B53A-E9F390A02F71}" type="presParOf" srcId="{C9003DD1-B746-4FC2-96FF-7DA44C3B8F34}" destId="{5C2F4281-C655-44AE-BFC3-B3B2C01F3C43}" srcOrd="4" destOrd="0" presId="urn:microsoft.com/office/officeart/2005/8/layout/process5"/>
    <dgm:cxn modelId="{568400A0-6CAF-48B8-B1AB-D841AED04476}" type="presParOf" srcId="{C9003DD1-B746-4FC2-96FF-7DA44C3B8F34}" destId="{907B4A0D-565D-4094-83D3-BF42FF331E4E}" srcOrd="5" destOrd="0" presId="urn:microsoft.com/office/officeart/2005/8/layout/process5"/>
    <dgm:cxn modelId="{52BA3DD3-455D-429D-9F7A-348459941B35}" type="presParOf" srcId="{907B4A0D-565D-4094-83D3-BF42FF331E4E}" destId="{8591F3E1-3968-4567-AF89-C8DDA02F7B76}" srcOrd="0" destOrd="0" presId="urn:microsoft.com/office/officeart/2005/8/layout/process5"/>
    <dgm:cxn modelId="{6113825D-2D18-4A40-B04B-A80FC007A10E}" type="presParOf" srcId="{C9003DD1-B746-4FC2-96FF-7DA44C3B8F34}" destId="{B763CB9E-A674-4B16-A56A-03391221C69C}" srcOrd="6" destOrd="0" presId="urn:microsoft.com/office/officeart/2005/8/layout/process5"/>
    <dgm:cxn modelId="{1D877FFA-7EEA-4242-96DC-3DB94B32B25A}" type="presParOf" srcId="{C9003DD1-B746-4FC2-96FF-7DA44C3B8F34}" destId="{D059BEC5-F43C-4C24-B0AF-AAC6E5BEE1E9}" srcOrd="7" destOrd="0" presId="urn:microsoft.com/office/officeart/2005/8/layout/process5"/>
    <dgm:cxn modelId="{0467F08B-E3D1-4DF7-B8BF-851328B232E0}" type="presParOf" srcId="{D059BEC5-F43C-4C24-B0AF-AAC6E5BEE1E9}" destId="{09205D8E-7706-441E-A2C9-D106DD8C8D83}" srcOrd="0" destOrd="0" presId="urn:microsoft.com/office/officeart/2005/8/layout/process5"/>
    <dgm:cxn modelId="{06A5C505-0A7E-4D99-8CA7-3028BB322F60}" type="presParOf" srcId="{C9003DD1-B746-4FC2-96FF-7DA44C3B8F34}" destId="{76F148E0-780F-49D6-907D-72A9173671AE}" srcOrd="8" destOrd="0" presId="urn:microsoft.com/office/officeart/2005/8/layout/process5"/>
    <dgm:cxn modelId="{883E5E7D-1C49-4AEF-BFD8-7419DE076705}" type="presParOf" srcId="{C9003DD1-B746-4FC2-96FF-7DA44C3B8F34}" destId="{DB7A5149-A8B6-4875-AD51-E6A8E6B66634}" srcOrd="9" destOrd="0" presId="urn:microsoft.com/office/officeart/2005/8/layout/process5"/>
    <dgm:cxn modelId="{31A56A9D-D143-46A8-9EAB-8ADFB1C0E580}" type="presParOf" srcId="{DB7A5149-A8B6-4875-AD51-E6A8E6B66634}" destId="{7EDD2E09-434A-4157-A3B4-7AFDDAC09125}" srcOrd="0" destOrd="0" presId="urn:microsoft.com/office/officeart/2005/8/layout/process5"/>
    <dgm:cxn modelId="{08B74436-CAB1-47F3-B135-E4EFED024EC2}" type="presParOf" srcId="{C9003DD1-B746-4FC2-96FF-7DA44C3B8F34}" destId="{9BBAD22C-4788-4CBD-8E1B-299421FB13E8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BEF10-95FB-473B-8BC2-2631B5B59B02}">
      <dsp:nvSpPr>
        <dsp:cNvPr id="0" name=""/>
        <dsp:cNvSpPr/>
      </dsp:nvSpPr>
      <dsp:spPr>
        <a:xfrm>
          <a:off x="14827" y="1605"/>
          <a:ext cx="2152031" cy="1291218"/>
        </a:xfrm>
        <a:prstGeom prst="roundRect">
          <a:avLst>
            <a:gd name="adj" fmla="val 10000"/>
          </a:avLst>
        </a:prstGeom>
        <a:solidFill>
          <a:srgbClr val="5AB9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Ihr Schulträger entschließt sich, mit Beginn des Schuljahres 2018/19 am Projekt teilzunehmen (Kooperationsvereinbarung).</a:t>
          </a:r>
          <a:endParaRPr lang="de-DE" sz="1200" kern="1200" dirty="0"/>
        </a:p>
      </dsp:txBody>
      <dsp:txXfrm>
        <a:off x="52645" y="39423"/>
        <a:ext cx="2076395" cy="1215582"/>
      </dsp:txXfrm>
    </dsp:sp>
    <dsp:sp modelId="{0064C710-8849-4CF8-B02A-0796165E97C1}">
      <dsp:nvSpPr>
        <dsp:cNvPr id="0" name=""/>
        <dsp:cNvSpPr/>
      </dsp:nvSpPr>
      <dsp:spPr>
        <a:xfrm>
          <a:off x="2356237" y="380363"/>
          <a:ext cx="456230" cy="533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/>
        </a:p>
      </dsp:txBody>
      <dsp:txXfrm>
        <a:off x="2356237" y="487104"/>
        <a:ext cx="319361" cy="320221"/>
      </dsp:txXfrm>
    </dsp:sp>
    <dsp:sp modelId="{F9EBAA21-92AD-41F7-86D3-753BA0C0DF15}">
      <dsp:nvSpPr>
        <dsp:cNvPr id="0" name=""/>
        <dsp:cNvSpPr/>
      </dsp:nvSpPr>
      <dsp:spPr>
        <a:xfrm>
          <a:off x="3027671" y="1605"/>
          <a:ext cx="2152031" cy="1291218"/>
        </a:xfrm>
        <a:prstGeom prst="roundRect">
          <a:avLst>
            <a:gd name="adj" fmla="val 10000"/>
          </a:avLst>
        </a:prstGeom>
        <a:solidFill>
          <a:srgbClr val="5AB9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Ihr Schulträger nimmt mit Ihnen Kontakt auf und informiert Sie über die Möglichkeit, ins Projekt einzutreten. </a:t>
          </a:r>
          <a:endParaRPr lang="de-DE" sz="1200" kern="1200" dirty="0"/>
        </a:p>
      </dsp:txBody>
      <dsp:txXfrm>
        <a:off x="3065489" y="39423"/>
        <a:ext cx="2076395" cy="1215582"/>
      </dsp:txXfrm>
    </dsp:sp>
    <dsp:sp modelId="{C038DDD5-5F3A-4D80-B057-7217C15FA6F2}">
      <dsp:nvSpPr>
        <dsp:cNvPr id="0" name=""/>
        <dsp:cNvSpPr/>
      </dsp:nvSpPr>
      <dsp:spPr>
        <a:xfrm>
          <a:off x="5369081" y="380363"/>
          <a:ext cx="456230" cy="533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/>
        </a:p>
      </dsp:txBody>
      <dsp:txXfrm>
        <a:off x="5369081" y="487104"/>
        <a:ext cx="319361" cy="320221"/>
      </dsp:txXfrm>
    </dsp:sp>
    <dsp:sp modelId="{5C2F4281-C655-44AE-BFC3-B3B2C01F3C43}">
      <dsp:nvSpPr>
        <dsp:cNvPr id="0" name=""/>
        <dsp:cNvSpPr/>
      </dsp:nvSpPr>
      <dsp:spPr>
        <a:xfrm>
          <a:off x="6040515" y="1605"/>
          <a:ext cx="2152031" cy="1291218"/>
        </a:xfrm>
        <a:prstGeom prst="roundRect">
          <a:avLst>
            <a:gd name="adj" fmla="val 10000"/>
          </a:avLst>
        </a:prstGeom>
        <a:solidFill>
          <a:srgbClr val="5AB9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Ihre Schulkonferenz fasst den Beschluss zur Teilnahme am Projekt bis zum </a:t>
          </a:r>
          <a:br>
            <a:rPr lang="de-DE" sz="1200" kern="1200" dirty="0" smtClean="0"/>
          </a:br>
          <a:r>
            <a:rPr lang="de-DE" sz="1200" kern="1200" dirty="0" smtClean="0"/>
            <a:t>20. Juni 2018.</a:t>
          </a:r>
          <a:endParaRPr lang="de-DE" sz="1200" kern="1200" dirty="0"/>
        </a:p>
      </dsp:txBody>
      <dsp:txXfrm>
        <a:off x="6078333" y="39423"/>
        <a:ext cx="2076395" cy="1215582"/>
      </dsp:txXfrm>
    </dsp:sp>
    <dsp:sp modelId="{907B4A0D-565D-4094-83D3-BF42FF331E4E}">
      <dsp:nvSpPr>
        <dsp:cNvPr id="0" name=""/>
        <dsp:cNvSpPr/>
      </dsp:nvSpPr>
      <dsp:spPr>
        <a:xfrm rot="5400000">
          <a:off x="6888416" y="1443466"/>
          <a:ext cx="456230" cy="533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/>
        </a:p>
      </dsp:txBody>
      <dsp:txXfrm rot="-5400000">
        <a:off x="6956421" y="1482203"/>
        <a:ext cx="320221" cy="319361"/>
      </dsp:txXfrm>
    </dsp:sp>
    <dsp:sp modelId="{B763CB9E-A674-4B16-A56A-03391221C69C}">
      <dsp:nvSpPr>
        <dsp:cNvPr id="0" name=""/>
        <dsp:cNvSpPr/>
      </dsp:nvSpPr>
      <dsp:spPr>
        <a:xfrm>
          <a:off x="6040515" y="2153637"/>
          <a:ext cx="2152031" cy="1291218"/>
        </a:xfrm>
        <a:prstGeom prst="roundRect">
          <a:avLst>
            <a:gd name="adj" fmla="val 10000"/>
          </a:avLst>
        </a:prstGeom>
        <a:solidFill>
          <a:srgbClr val="5AB9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Sie informieren den Schulträger und das Projekt direkt nach Beschlussfassung über den Wunsch zur Teilnahme.</a:t>
          </a:r>
          <a:endParaRPr lang="de-DE" sz="1200" kern="1200" dirty="0"/>
        </a:p>
      </dsp:txBody>
      <dsp:txXfrm>
        <a:off x="6078333" y="2191455"/>
        <a:ext cx="2076395" cy="1215582"/>
      </dsp:txXfrm>
    </dsp:sp>
    <dsp:sp modelId="{D059BEC5-F43C-4C24-B0AF-AAC6E5BEE1E9}">
      <dsp:nvSpPr>
        <dsp:cNvPr id="0" name=""/>
        <dsp:cNvSpPr/>
      </dsp:nvSpPr>
      <dsp:spPr>
        <a:xfrm rot="10800000">
          <a:off x="5394906" y="2532394"/>
          <a:ext cx="456230" cy="533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/>
        </a:p>
      </dsp:txBody>
      <dsp:txXfrm rot="10800000">
        <a:off x="5531775" y="2639135"/>
        <a:ext cx="319361" cy="320221"/>
      </dsp:txXfrm>
    </dsp:sp>
    <dsp:sp modelId="{76F148E0-780F-49D6-907D-72A9173671AE}">
      <dsp:nvSpPr>
        <dsp:cNvPr id="0" name=""/>
        <dsp:cNvSpPr/>
      </dsp:nvSpPr>
      <dsp:spPr>
        <a:xfrm>
          <a:off x="3027671" y="2153637"/>
          <a:ext cx="2152031" cy="1291218"/>
        </a:xfrm>
        <a:prstGeom prst="roundRect">
          <a:avLst>
            <a:gd name="adj" fmla="val 10000"/>
          </a:avLst>
        </a:prstGeom>
        <a:solidFill>
          <a:srgbClr val="5AB9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Ihre Schule erhält eine Einladung zu einer kommunalen Startkonferenz mit allen beteiligten Akteuren (nach den Sommerferien).</a:t>
          </a:r>
          <a:endParaRPr lang="de-DE" sz="1200" kern="1200" dirty="0"/>
        </a:p>
      </dsp:txBody>
      <dsp:txXfrm>
        <a:off x="3065489" y="2191455"/>
        <a:ext cx="2076395" cy="1215582"/>
      </dsp:txXfrm>
    </dsp:sp>
    <dsp:sp modelId="{DB7A5149-A8B6-4875-AD51-E6A8E6B66634}">
      <dsp:nvSpPr>
        <dsp:cNvPr id="0" name=""/>
        <dsp:cNvSpPr/>
      </dsp:nvSpPr>
      <dsp:spPr>
        <a:xfrm rot="10800000">
          <a:off x="2382062" y="2532394"/>
          <a:ext cx="456230" cy="533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/>
        </a:p>
      </dsp:txBody>
      <dsp:txXfrm rot="10800000">
        <a:off x="2518931" y="2639135"/>
        <a:ext cx="319361" cy="320221"/>
      </dsp:txXfrm>
    </dsp:sp>
    <dsp:sp modelId="{9BBAD22C-4788-4CBD-8E1B-299421FB13E8}">
      <dsp:nvSpPr>
        <dsp:cNvPr id="0" name=""/>
        <dsp:cNvSpPr/>
      </dsp:nvSpPr>
      <dsp:spPr>
        <a:xfrm>
          <a:off x="14827" y="2153637"/>
          <a:ext cx="2152031" cy="1291218"/>
        </a:xfrm>
        <a:prstGeom prst="roundRect">
          <a:avLst>
            <a:gd name="adj" fmla="val 10000"/>
          </a:avLst>
        </a:prstGeom>
        <a:solidFill>
          <a:srgbClr val="5AB9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Ihre Schule schließt eine Kooperationsvereinbarung </a:t>
          </a:r>
          <a:br>
            <a:rPr lang="de-DE" sz="1200" kern="1200" dirty="0" smtClean="0"/>
          </a:br>
          <a:r>
            <a:rPr lang="de-DE" sz="1200" kern="1200" dirty="0" smtClean="0"/>
            <a:t>mit dem Projekt.</a:t>
          </a:r>
          <a:endParaRPr lang="de-DE" sz="1200" kern="1200" dirty="0"/>
        </a:p>
      </dsp:txBody>
      <dsp:txXfrm>
        <a:off x="52645" y="2191455"/>
        <a:ext cx="2076395" cy="1215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76043-67E6-4CDB-857E-52A5B19869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86C2D-9505-4C33-8BE4-342120741A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773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98659-F068-415D-B090-F972E45E1071}" type="datetimeFigureOut">
              <a:rPr lang="de-DE"/>
              <a:pPr>
                <a:defRPr/>
              </a:pPr>
              <a:t>15.05.2018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E8EA27-D4B9-44AF-B1BE-FDB978B3FC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787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1. Kommunale Schreibwerkstätten für Medienkonzepte</a:t>
            </a:r>
          </a:p>
          <a:p>
            <a:endParaRPr lang="de-DE" dirty="0" smtClean="0"/>
          </a:p>
          <a:p>
            <a:r>
              <a:rPr lang="de-DE" dirty="0" smtClean="0"/>
              <a:t>2.</a:t>
            </a:r>
            <a:r>
              <a:rPr lang="de-DE" baseline="0" dirty="0" smtClean="0"/>
              <a:t> </a:t>
            </a:r>
            <a:r>
              <a:rPr lang="de-DE" dirty="0" smtClean="0"/>
              <a:t>Besuche</a:t>
            </a:r>
            <a:r>
              <a:rPr lang="de-DE" baseline="0" dirty="0" smtClean="0"/>
              <a:t> durch Projekt: Bedarfe eruieren</a:t>
            </a:r>
          </a:p>
          <a:p>
            <a:endParaRPr lang="de-DE" baseline="0" dirty="0" smtClean="0"/>
          </a:p>
          <a:p>
            <a:r>
              <a:rPr lang="de-DE" baseline="0" dirty="0" smtClean="0"/>
              <a:t>3. Sitzungen / Abstimmungsschleifen mit Schulträgern. Pro Kommune? Wie viele? Arbeitsgruppe überkommunal für alle GY?</a:t>
            </a:r>
          </a:p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E8EA27-D4B9-44AF-B1BE-FDB978B3FC6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546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Auftakt für Schulen</a:t>
            </a:r>
            <a:r>
              <a:rPr lang="de-DE" baseline="0" dirty="0" smtClean="0"/>
              <a:t> und Schulträger, die 18/19 am Projekt </a:t>
            </a:r>
            <a:r>
              <a:rPr lang="de-DE" baseline="0" dirty="0" err="1" smtClean="0"/>
              <a:t>teilnehemn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E8EA27-D4B9-44AF-B1BE-FDB978B3FC6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84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duotone>
              <a:prstClr val="black"/>
              <a:srgbClr val="5AB93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457200"/>
            <a:ext cx="8216900" cy="438150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1333500" y="4208801"/>
            <a:ext cx="6475433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sp>
        <p:nvSpPr>
          <p:cNvPr id="8" name="Titel 5"/>
          <p:cNvSpPr>
            <a:spLocks noGrp="1"/>
          </p:cNvSpPr>
          <p:nvPr>
            <p:ph type="ctrTitle" hasCustomPrompt="1"/>
          </p:nvPr>
        </p:nvSpPr>
        <p:spPr>
          <a:xfrm>
            <a:off x="469900" y="1547407"/>
            <a:ext cx="8201026" cy="640714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z="3200" dirty="0" smtClean="0"/>
              <a:t>Präsentation Master </a:t>
            </a:r>
            <a:endParaRPr lang="de-DE" sz="32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4150" y="2527200"/>
            <a:ext cx="8206776" cy="211772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082"/>
              </a:buClr>
              <a:buSzTx/>
              <a:buFont typeface="Wingdings" panose="05000000000000000000" pitchFamily="2" charset="2"/>
              <a:buNone/>
              <a:tabLst/>
              <a:defRPr sz="17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algn="ctr"/>
            <a:r>
              <a:rPr lang="de-DE" dirty="0" smtClean="0"/>
              <a:t>Juni 2016</a:t>
            </a:r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6546" y="4363372"/>
            <a:ext cx="2777836" cy="54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15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1186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think-cell Folie" r:id="rId4" imgW="359" imgH="358" progId="TCLayout.ActiveDocument.1">
                  <p:embed/>
                </p:oleObj>
              </mc:Choice>
              <mc:Fallback>
                <p:oleObj name="think-cell Folie" r:id="rId4" imgW="359" imgH="35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292" y="576000"/>
            <a:ext cx="8208001" cy="648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292" y="1369219"/>
            <a:ext cx="8208001" cy="344781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de-DE" smtClean="0"/>
              <a:t>08.05.2018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„Schule und digitale Bildung“ | Infos für Schulen zum Projekteintritt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9765-C5F1-42F3-9922-E8747C5CD8F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50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292" y="576000"/>
            <a:ext cx="8208001" cy="648000"/>
          </a:xfrm>
        </p:spPr>
        <p:txBody>
          <a:bodyPr/>
          <a:lstStyle>
            <a:lvl1pPr>
              <a:defRPr>
                <a:solidFill>
                  <a:srgbClr val="5AB93A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292" y="1369218"/>
            <a:ext cx="3939402" cy="345080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57738" y="1369218"/>
            <a:ext cx="3918555" cy="345080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r>
              <a:rPr lang="de-DE" smtClean="0"/>
              <a:t>08.05.2018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Projekt „Schule und digitale Bildung“ | Infos für Schulen zum Projekteintritt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9729765-C5F1-42F3-9922-E8747C5CD8F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963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45927" y="576000"/>
            <a:ext cx="8020104" cy="648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45927" y="1369219"/>
            <a:ext cx="8020104" cy="33580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de-DE" smtClean="0"/>
              <a:t>08.05.2018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„Schule und digitale Bildung“ | Infos für Schulen zum Projekteintritt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9765-C5F1-42F3-9922-E8747C5CD8F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606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Inhalt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5926" y="1369218"/>
            <a:ext cx="3861767" cy="334943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757738" y="1369218"/>
            <a:ext cx="3808293" cy="334943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5927" y="576000"/>
            <a:ext cx="8020104" cy="648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r>
              <a:rPr lang="de-DE" smtClean="0"/>
              <a:t>08.05.2018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Projekt „Schule und digitale Bildung“ | Infos für Schulen zum Projekteintritt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9729765-C5F1-42F3-9922-E8747C5CD8F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067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duotone>
              <a:prstClr val="black"/>
              <a:srgbClr val="5AB93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457200"/>
            <a:ext cx="8216900" cy="43815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1332000" y="4208801"/>
            <a:ext cx="6476400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 userDrawn="1"/>
        </p:nvSpPr>
        <p:spPr>
          <a:xfrm>
            <a:off x="1360392" y="4528868"/>
            <a:ext cx="6441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spc="0" dirty="0" smtClean="0">
                <a:solidFill>
                  <a:srgbClr val="5AB93A"/>
                </a:solidFill>
              </a:rPr>
              <a:t>www.digitale-schule-gt.de</a:t>
            </a:r>
            <a:r>
              <a:rPr lang="de-DE" sz="2000" spc="0" dirty="0" smtClean="0">
                <a:solidFill>
                  <a:srgbClr val="003082"/>
                </a:solidFill>
              </a:rPr>
              <a:t> </a:t>
            </a:r>
            <a:endParaRPr lang="de-DE" sz="2000" spc="0" dirty="0">
              <a:solidFill>
                <a:srgbClr val="003082"/>
              </a:solidFill>
            </a:endParaRPr>
          </a:p>
        </p:txBody>
      </p:sp>
      <p:grpSp>
        <p:nvGrpSpPr>
          <p:cNvPr id="25" name="Gruppierung 24"/>
          <p:cNvGrpSpPr/>
          <p:nvPr userDrawn="1"/>
        </p:nvGrpSpPr>
        <p:grpSpPr>
          <a:xfrm>
            <a:off x="1658242" y="3829761"/>
            <a:ext cx="5667290" cy="372259"/>
            <a:chOff x="1586281" y="3351403"/>
            <a:chExt cx="5667290" cy="372259"/>
          </a:xfrm>
        </p:grpSpPr>
        <p:sp>
          <p:nvSpPr>
            <p:cNvPr id="6" name="Textfeld 5"/>
            <p:cNvSpPr txBox="1"/>
            <p:nvPr userDrawn="1"/>
          </p:nvSpPr>
          <p:spPr>
            <a:xfrm>
              <a:off x="1586281" y="3411584"/>
              <a:ext cx="21813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chemeClr val="bg1"/>
                  </a:solidFill>
                </a:rPr>
                <a:t>Besuchen</a:t>
              </a:r>
              <a:r>
                <a:rPr lang="de-DE" sz="1200" baseline="0" dirty="0">
                  <a:solidFill>
                    <a:schemeClr val="bg1"/>
                  </a:solidFill>
                </a:rPr>
                <a:t> Sie uns auch auf      </a:t>
              </a:r>
              <a:endParaRPr lang="de-DE" sz="1200" dirty="0">
                <a:solidFill>
                  <a:schemeClr val="bg1"/>
                </a:solidFill>
              </a:endParaRPr>
            </a:p>
          </p:txBody>
        </p:sp>
        <p:pic>
          <p:nvPicPr>
            <p:cNvPr id="11" name="Bild 10" descr="XING_300dpi_ohne_Claim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139" y="3351403"/>
              <a:ext cx="620432" cy="372259"/>
            </a:xfrm>
            <a:prstGeom prst="rect">
              <a:avLst/>
            </a:prstGeom>
          </p:spPr>
        </p:pic>
        <p:pic>
          <p:nvPicPr>
            <p:cNvPr id="12" name="Bild 11" descr="YouTube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596" y="3437477"/>
              <a:ext cx="475717" cy="197898"/>
            </a:xfrm>
            <a:prstGeom prst="rect">
              <a:avLst/>
            </a:prstGeom>
          </p:spPr>
        </p:pic>
        <p:pic>
          <p:nvPicPr>
            <p:cNvPr id="13" name="Bild 12" descr="TwitterLogo_white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8763" y="3397249"/>
              <a:ext cx="280423" cy="280423"/>
            </a:xfrm>
            <a:prstGeom prst="rect">
              <a:avLst/>
            </a:prstGeom>
          </p:spPr>
        </p:pic>
        <p:pic>
          <p:nvPicPr>
            <p:cNvPr id="15" name="Bild 14" descr="Facebook_weiss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250" y="3421896"/>
              <a:ext cx="264267" cy="223974"/>
            </a:xfrm>
            <a:prstGeom prst="rect">
              <a:avLst/>
            </a:prstGeom>
          </p:spPr>
        </p:pic>
      </p:grpSp>
      <p:sp>
        <p:nvSpPr>
          <p:cNvPr id="14" name="Titel 5"/>
          <p:cNvSpPr>
            <a:spLocks noGrp="1"/>
          </p:cNvSpPr>
          <p:nvPr>
            <p:ph type="ctrTitle" hasCustomPrompt="1"/>
          </p:nvPr>
        </p:nvSpPr>
        <p:spPr>
          <a:xfrm>
            <a:off x="469900" y="1547407"/>
            <a:ext cx="8201026" cy="640714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z="3200" dirty="0" smtClean="0"/>
              <a:t>Abschlussfolie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36564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3913456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think-cell Folie" r:id="rId10" imgW="359" imgH="358" progId="TCLayout.ActiveDocument.1">
                  <p:embed/>
                </p:oleObj>
              </mc:Choice>
              <mc:Fallback>
                <p:oleObj name="think-cell Folie" r:id="rId10" imgW="359" imgH="35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5667" y="576263"/>
            <a:ext cx="8212666" cy="63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  <a:endParaRPr lang="en-US" altLang="de-D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5667" y="1370013"/>
            <a:ext cx="8212666" cy="321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468293" y="468000"/>
            <a:ext cx="8208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468293" y="4824000"/>
            <a:ext cx="8208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ußzeilenplatzhalter 4"/>
          <p:cNvSpPr txBox="1">
            <a:spLocks/>
          </p:cNvSpPr>
          <p:nvPr userDrawn="1"/>
        </p:nvSpPr>
        <p:spPr>
          <a:xfrm>
            <a:off x="5275730" y="53164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5" name="Datumsplatzhalter 2"/>
          <p:cNvSpPr>
            <a:spLocks noGrp="1"/>
          </p:cNvSpPr>
          <p:nvPr>
            <p:ph type="dt" sz="half" idx="2"/>
          </p:nvPr>
        </p:nvSpPr>
        <p:spPr>
          <a:xfrm>
            <a:off x="7667367" y="4822865"/>
            <a:ext cx="94375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676965"/>
                </a:solidFill>
              </a:defRPr>
            </a:lvl1pPr>
          </a:lstStyle>
          <a:p>
            <a:pPr algn="r"/>
            <a:r>
              <a:rPr lang="de-DE" smtClean="0"/>
              <a:t>08.05.2018</a:t>
            </a:r>
            <a:endParaRPr lang="de-DE" dirty="0"/>
          </a:p>
        </p:txBody>
      </p:sp>
      <p:sp>
        <p:nvSpPr>
          <p:cNvPr id="1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84605" y="4822865"/>
            <a:ext cx="718420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676965"/>
                </a:solidFill>
              </a:defRPr>
            </a:lvl1pPr>
          </a:lstStyle>
          <a:p>
            <a:r>
              <a:rPr lang="de-DE" smtClean="0"/>
              <a:t>Projekt „Schule und digitale Bildung“ | Infos für Schulen zum Projekteintritt</a:t>
            </a:r>
            <a:endParaRPr lang="de-DE" dirty="0"/>
          </a:p>
        </p:txBody>
      </p:sp>
      <p:sp>
        <p:nvSpPr>
          <p:cNvPr id="1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6988" y="4822865"/>
            <a:ext cx="4278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676965"/>
                </a:solidFill>
              </a:defRPr>
            </a:lvl1pPr>
          </a:lstStyle>
          <a:p>
            <a:fld id="{F9729765-C5F1-42F3-9922-E8747C5CD8F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570" y="31192"/>
            <a:ext cx="1901037" cy="4254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81" r:id="rId5"/>
    <p:sldLayoutId id="2147483678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fontAlgn="base" hangingPunct="1">
        <a:spcBef>
          <a:spcPct val="0"/>
        </a:spcBef>
        <a:spcAft>
          <a:spcPct val="0"/>
        </a:spcAft>
        <a:defRPr sz="2000" kern="1200">
          <a:solidFill>
            <a:srgbClr val="5AB93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eaLnBrk="1" fontAlgn="base" hangingPunct="1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5800" rtl="0" eaLnBrk="1" fontAlgn="base" hangingPunct="1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5800" rtl="0" eaLnBrk="1" fontAlgn="base" hangingPunct="1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5800" rtl="0" eaLnBrk="1" fontAlgn="base" hangingPunct="1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5800" rtl="0" eaLnBrk="1" fontAlgn="base" hangingPunct="1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685800" rtl="0" eaLnBrk="1" fontAlgn="base" hangingPunct="1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685800" rtl="0" eaLnBrk="1" fontAlgn="base" hangingPunct="1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685800" rtl="0" eaLnBrk="1" fontAlgn="base" hangingPunct="1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9388" indent="-179388" algn="l" defTabSz="685800" rtl="0" eaLnBrk="1" fontAlgn="base" hangingPunct="1">
        <a:spcBef>
          <a:spcPct val="0"/>
        </a:spcBef>
        <a:spcAft>
          <a:spcPts val="600"/>
        </a:spcAft>
        <a:buClr>
          <a:srgbClr val="00308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79388" algn="l" defTabSz="685800" rtl="0" eaLnBrk="1" fontAlgn="base" hangingPunct="1">
        <a:spcBef>
          <a:spcPct val="0"/>
        </a:spcBef>
        <a:spcAft>
          <a:spcPts val="600"/>
        </a:spcAft>
        <a:buClr>
          <a:srgbClr val="003082"/>
        </a:buClr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750" indent="-179388" algn="l" defTabSz="685800" rtl="0" eaLnBrk="1" fontAlgn="base" hangingPunct="1">
        <a:spcBef>
          <a:spcPct val="0"/>
        </a:spcBef>
        <a:spcAft>
          <a:spcPts val="600"/>
        </a:spcAft>
        <a:buClr>
          <a:srgbClr val="00308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39750" algn="l" defTabSz="685800" rtl="0" eaLnBrk="1" fontAlgn="base" hangingPunct="1">
        <a:spcBef>
          <a:spcPct val="0"/>
        </a:spcBef>
        <a:spcAft>
          <a:spcPts val="600"/>
        </a:spcAft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fontAlgn="base" hangingPunct="1"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Schritte </a:t>
            </a:r>
            <a:r>
              <a:rPr lang="de-DE" dirty="0"/>
              <a:t>für Schulen in das Projekt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773786"/>
              </p:ext>
            </p:extLst>
          </p:nvPr>
        </p:nvGraphicFramePr>
        <p:xfrm>
          <a:off x="468313" y="1105853"/>
          <a:ext cx="8207375" cy="344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de-DE" smtClean="0"/>
              <a:t>08.05.2018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„Schule und digitale Bildung“ | Infos für Schulen zum Projekteintritt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9765-C5F1-42F3-9922-E8747C5CD8F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6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4640199" y="1067530"/>
            <a:ext cx="1910137" cy="3356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477631" y="1067530"/>
            <a:ext cx="1910137" cy="3356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Angebotsstruktur für die Schulen im Projekt (Start Schuljahr 2018/19)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51544" y="1159153"/>
            <a:ext cx="1890584" cy="3447816"/>
          </a:xfrm>
        </p:spPr>
        <p:txBody>
          <a:bodyPr/>
          <a:lstStyle/>
          <a:p>
            <a:r>
              <a:rPr lang="de-DE" b="1" dirty="0" smtClean="0"/>
              <a:t>Bedarfserhebung</a:t>
            </a:r>
            <a:r>
              <a:rPr lang="de-DE" dirty="0" smtClean="0"/>
              <a:t> anhand der Matrix</a:t>
            </a:r>
          </a:p>
          <a:p>
            <a:pPr lvl="1"/>
            <a:r>
              <a:rPr lang="de-DE" dirty="0" smtClean="0"/>
              <a:t>über 1 Jahr</a:t>
            </a:r>
          </a:p>
          <a:p>
            <a:pPr lvl="1"/>
            <a:r>
              <a:rPr lang="de-DE" dirty="0" smtClean="0">
                <a:solidFill>
                  <a:srgbClr val="003082"/>
                </a:solidFill>
              </a:rPr>
              <a:t>1 bis 2 Besuche </a:t>
            </a:r>
            <a:r>
              <a:rPr lang="de-DE" dirty="0">
                <a:solidFill>
                  <a:srgbClr val="003082"/>
                </a:solidFill>
              </a:rPr>
              <a:t/>
            </a:r>
            <a:br>
              <a:rPr lang="de-DE" dirty="0">
                <a:solidFill>
                  <a:srgbClr val="003082"/>
                </a:solidFill>
              </a:rPr>
            </a:br>
            <a:r>
              <a:rPr lang="de-DE" dirty="0" smtClean="0">
                <a:solidFill>
                  <a:srgbClr val="003082"/>
                </a:solidFill>
              </a:rPr>
              <a:t>durch Projekt, punktuell durch Medienberater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de-DE" smtClean="0"/>
              <a:t>08.05.2018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„Schule und digitale Bildung“ | Infos für Schulen zum Projekteintritt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9765-C5F1-42F3-9922-E8747C5CD8F5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658975" y="1159153"/>
            <a:ext cx="1890584" cy="344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8" indent="-179388" algn="l" defTabSz="6858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0308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8775" indent="-179388" algn="l" defTabSz="6858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03082"/>
              </a:buClr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39750" indent="-179388" algn="l" defTabSz="6858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0308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39750" algn="l" defTabSz="685800" rtl="0" eaLnBrk="1" fontAlgn="base" hangingPunct="1">
              <a:spcBef>
                <a:spcPct val="0"/>
              </a:spcBef>
              <a:spcAft>
                <a:spcPts val="60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fontAlgn="base" hangingPunct="1"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Dialog mit Schulträgern</a:t>
            </a:r>
            <a:r>
              <a:rPr lang="de-DE" dirty="0" smtClean="0"/>
              <a:t>, wird unterstützt</a:t>
            </a:r>
          </a:p>
          <a:p>
            <a:pPr lvl="1"/>
            <a:r>
              <a:rPr lang="de-DE" sz="1500" dirty="0"/>
              <a:t>T</a:t>
            </a:r>
            <a:r>
              <a:rPr lang="de-DE" sz="1500" dirty="0" smtClean="0"/>
              <a:t>räger erhalten Hilfe bei der Erstellung ihres </a:t>
            </a:r>
            <a:r>
              <a:rPr lang="de-DE" sz="1500" dirty="0" err="1" smtClean="0"/>
              <a:t>Medienentwick-lungsplans</a:t>
            </a:r>
            <a:endParaRPr lang="de-DE" sz="1500" dirty="0" smtClean="0"/>
          </a:p>
          <a:p>
            <a:pPr lvl="1"/>
            <a:r>
              <a:rPr lang="de-DE" sz="1500" dirty="0" smtClean="0">
                <a:solidFill>
                  <a:srgbClr val="003082"/>
                </a:solidFill>
              </a:rPr>
              <a:t>Beratung /Moderation</a:t>
            </a:r>
            <a:endParaRPr lang="de-DE" sz="1500" dirty="0">
              <a:solidFill>
                <a:srgbClr val="003082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493160" y="1159153"/>
            <a:ext cx="1890584" cy="344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8" indent="-179388" algn="l" defTabSz="6858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0308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8775" indent="-179388" algn="l" defTabSz="6858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03082"/>
              </a:buClr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39750" indent="-179388" algn="l" defTabSz="6858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0308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39750" algn="l" defTabSz="685800" rtl="0" eaLnBrk="1" fontAlgn="base" hangingPunct="1">
              <a:spcBef>
                <a:spcPct val="0"/>
              </a:spcBef>
              <a:spcAft>
                <a:spcPts val="60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fontAlgn="base" hangingPunct="1"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Grundmodul Medienkonzept</a:t>
            </a:r>
          </a:p>
          <a:p>
            <a:pPr lvl="1"/>
            <a:r>
              <a:rPr lang="de-DE" dirty="0" smtClean="0"/>
              <a:t>Entwicklung o.</a:t>
            </a:r>
            <a:br>
              <a:rPr lang="de-DE" dirty="0" smtClean="0"/>
            </a:br>
            <a:r>
              <a:rPr lang="de-DE" dirty="0" smtClean="0"/>
              <a:t>Fortschreibung</a:t>
            </a:r>
          </a:p>
          <a:p>
            <a:pPr lvl="1"/>
            <a:r>
              <a:rPr lang="de-DE" dirty="0"/>
              <a:t>i</a:t>
            </a:r>
            <a:r>
              <a:rPr lang="de-DE" dirty="0" smtClean="0"/>
              <a:t>nnerhalb eines Jahres, mit</a:t>
            </a:r>
            <a:br>
              <a:rPr lang="de-DE" dirty="0" smtClean="0"/>
            </a:br>
            <a:r>
              <a:rPr lang="de-DE" dirty="0" smtClean="0">
                <a:solidFill>
                  <a:srgbClr val="003082"/>
                </a:solidFill>
              </a:rPr>
              <a:t>Medienberatern, ggf. Externe</a:t>
            </a:r>
          </a:p>
          <a:p>
            <a:endParaRPr lang="de-DE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726983" y="1159153"/>
            <a:ext cx="1965976" cy="344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8" indent="-179388" algn="l" defTabSz="6858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0308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8775" indent="-179388" algn="l" defTabSz="6858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03082"/>
              </a:buClr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39750" indent="-179388" algn="l" defTabSz="6858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0308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39750" algn="l" defTabSz="685800" rtl="0" eaLnBrk="1" fontAlgn="base" hangingPunct="1">
              <a:spcBef>
                <a:spcPct val="0"/>
              </a:spcBef>
              <a:spcAft>
                <a:spcPts val="60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fontAlgn="base" hangingPunct="1"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Zusatzangebote, bspw.:</a:t>
            </a:r>
          </a:p>
          <a:p>
            <a:pPr marL="179387" lvl="1" indent="0">
              <a:buNone/>
            </a:pPr>
            <a:r>
              <a:rPr lang="de-DE" b="1" dirty="0" err="1" smtClean="0"/>
              <a:t>Unterrichtsentw</a:t>
            </a:r>
            <a:r>
              <a:rPr lang="de-DE" b="1" dirty="0" smtClean="0"/>
              <a:t>.</a:t>
            </a:r>
          </a:p>
          <a:p>
            <a:pPr lvl="1"/>
            <a:r>
              <a:rPr lang="de-DE" dirty="0" smtClean="0"/>
              <a:t>fachbezogene Unterstützung</a:t>
            </a:r>
          </a:p>
          <a:p>
            <a:pPr marL="179387" lvl="1" indent="0">
              <a:buNone/>
            </a:pPr>
            <a:r>
              <a:rPr lang="de-DE" b="1" dirty="0" smtClean="0"/>
              <a:t>Schulentwicklung</a:t>
            </a:r>
          </a:p>
          <a:p>
            <a:pPr lvl="1"/>
            <a:r>
              <a:rPr lang="de-DE" dirty="0" smtClean="0"/>
              <a:t>Schulleitungs-qualifizierung</a:t>
            </a:r>
          </a:p>
          <a:p>
            <a:pPr marL="179387" lvl="1" indent="0">
              <a:buNone/>
            </a:pPr>
            <a:r>
              <a:rPr lang="de-DE" b="1" dirty="0" smtClean="0"/>
              <a:t>Elternarbeit</a:t>
            </a:r>
            <a:endParaRPr lang="de-DE" b="1" dirty="0"/>
          </a:p>
          <a:p>
            <a:pPr lvl="1"/>
            <a:r>
              <a:rPr lang="de-DE" dirty="0" smtClean="0">
                <a:solidFill>
                  <a:srgbClr val="003082"/>
                </a:solidFill>
              </a:rPr>
              <a:t>KT, externe Referenten</a:t>
            </a:r>
            <a:endParaRPr lang="de-DE" dirty="0">
              <a:solidFill>
                <a:srgbClr val="00308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80649" y="4423722"/>
            <a:ext cx="8208001" cy="292388"/>
          </a:xfrm>
          <a:prstGeom prst="rect">
            <a:avLst/>
          </a:prstGeom>
          <a:solidFill>
            <a:srgbClr val="5AB93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Vernetzung mit anderen Schulen im Projekt (schulformspezifisch, oder -übergreifend, kommunal, regional…)</a:t>
            </a:r>
            <a:endParaRPr lang="de-DE" dirty="0"/>
          </a:p>
        </p:txBody>
      </p:sp>
      <p:sp>
        <p:nvSpPr>
          <p:cNvPr id="11" name="Geschweifte Klammer links 10"/>
          <p:cNvSpPr/>
          <p:nvPr/>
        </p:nvSpPr>
        <p:spPr>
          <a:xfrm rot="16200000">
            <a:off x="3421195" y="1152723"/>
            <a:ext cx="354478" cy="524989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1593402" y="4091062"/>
            <a:ext cx="400186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Kommunale runde Tische mit den Projektbeteiligten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80649" y="4763183"/>
            <a:ext cx="8208001" cy="2846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50" dirty="0" smtClean="0"/>
              <a:t>Folgejahre: Schule arbeitet an Umsetzung der Punkte aus dem Medienkonzept und erhält dabei Unterstützung</a:t>
            </a:r>
            <a:endParaRPr lang="de-DE" sz="1250" dirty="0"/>
          </a:p>
        </p:txBody>
      </p:sp>
      <p:sp>
        <p:nvSpPr>
          <p:cNvPr id="16" name="Pfeil nach rechts 15"/>
          <p:cNvSpPr/>
          <p:nvPr/>
        </p:nvSpPr>
        <p:spPr>
          <a:xfrm>
            <a:off x="2263140" y="1836420"/>
            <a:ext cx="342900" cy="190500"/>
          </a:xfrm>
          <a:prstGeom prst="rightArrow">
            <a:avLst/>
          </a:prstGeom>
          <a:solidFill>
            <a:srgbClr val="5AB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rechts 16"/>
          <p:cNvSpPr/>
          <p:nvPr/>
        </p:nvSpPr>
        <p:spPr>
          <a:xfrm rot="10800000">
            <a:off x="2263141" y="2221714"/>
            <a:ext cx="342900" cy="190500"/>
          </a:xfrm>
          <a:prstGeom prst="rightArrow">
            <a:avLst/>
          </a:prstGeom>
          <a:solidFill>
            <a:srgbClr val="5AB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0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841261" y="2971263"/>
            <a:ext cx="7693140" cy="793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841261" y="1909502"/>
            <a:ext cx="7693140" cy="793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Termine im Projekt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de-DE" smtClean="0"/>
              <a:t>08.05.2018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„Schule und digitale Bildung“ | Infos für Schulen zum Projekteintritt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9765-C5F1-42F3-9922-E8747C5CD8F5}" type="slidenum">
              <a:rPr lang="de-DE" smtClean="0"/>
              <a:pPr/>
              <a:t>3</a:t>
            </a:fld>
            <a:endParaRPr lang="de-DE"/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834379" y="1386840"/>
            <a:ext cx="0" cy="25620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V="1">
            <a:off x="815329" y="3948920"/>
            <a:ext cx="7837592" cy="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-93708" y="1998973"/>
            <a:ext cx="985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/>
              <a:t>Schul-</a:t>
            </a:r>
            <a:br>
              <a:rPr lang="de-DE" sz="1200" dirty="0" smtClean="0"/>
            </a:br>
            <a:r>
              <a:rPr lang="de-DE" sz="1200" dirty="0" err="1" smtClean="0"/>
              <a:t>leiter</a:t>
            </a:r>
            <a:r>
              <a:rPr lang="de-DE" sz="1200" dirty="0" smtClean="0"/>
              <a:t> </a:t>
            </a:r>
            <a:br>
              <a:rPr lang="de-DE" sz="1200" dirty="0" smtClean="0"/>
            </a:br>
            <a:r>
              <a:rPr lang="de-DE" sz="1200" dirty="0" smtClean="0"/>
              <a:t>(SL)</a:t>
            </a:r>
            <a:endParaRPr lang="de-DE" sz="1200" dirty="0"/>
          </a:p>
        </p:txBody>
      </p:sp>
      <p:sp>
        <p:nvSpPr>
          <p:cNvPr id="33" name="Textfeld 32"/>
          <p:cNvSpPr txBox="1"/>
          <p:nvPr/>
        </p:nvSpPr>
        <p:spPr>
          <a:xfrm>
            <a:off x="-302108" y="3053299"/>
            <a:ext cx="1079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/>
              <a:t>Schul-</a:t>
            </a:r>
            <a:br>
              <a:rPr lang="de-DE" sz="1200" dirty="0" smtClean="0"/>
            </a:br>
            <a:r>
              <a:rPr lang="de-DE" sz="1200" dirty="0" smtClean="0"/>
              <a:t>träger </a:t>
            </a:r>
            <a:br>
              <a:rPr lang="de-DE" sz="1200" dirty="0" smtClean="0"/>
            </a:br>
            <a:r>
              <a:rPr lang="de-DE" sz="1200" dirty="0" smtClean="0"/>
              <a:t>(ST)</a:t>
            </a:r>
            <a:endParaRPr lang="de-DE" sz="1200" dirty="0"/>
          </a:p>
        </p:txBody>
      </p:sp>
      <p:cxnSp>
        <p:nvCxnSpPr>
          <p:cNvPr id="10" name="Gerader Verbinder 9"/>
          <p:cNvCxnSpPr/>
          <p:nvPr/>
        </p:nvCxnSpPr>
        <p:spPr>
          <a:xfrm flipH="1" flipV="1">
            <a:off x="832860" y="3937962"/>
            <a:ext cx="1466" cy="164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966453" y="3967070"/>
            <a:ext cx="9855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01/18</a:t>
            </a:r>
            <a:endParaRPr lang="de-DE" dirty="0"/>
          </a:p>
        </p:txBody>
      </p:sp>
      <p:sp>
        <p:nvSpPr>
          <p:cNvPr id="55" name="Textfeld 54"/>
          <p:cNvSpPr txBox="1"/>
          <p:nvPr/>
        </p:nvSpPr>
        <p:spPr>
          <a:xfrm>
            <a:off x="1994734" y="3967070"/>
            <a:ext cx="9855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02/18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3266726" y="3967070"/>
            <a:ext cx="13048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03 – 05/18</a:t>
            </a:r>
            <a:endParaRPr lang="de-DE" dirty="0"/>
          </a:p>
        </p:txBody>
      </p:sp>
      <p:sp>
        <p:nvSpPr>
          <p:cNvPr id="61" name="Rechteck 60"/>
          <p:cNvSpPr/>
          <p:nvPr/>
        </p:nvSpPr>
        <p:spPr>
          <a:xfrm>
            <a:off x="3993186" y="1904296"/>
            <a:ext cx="976672" cy="1864911"/>
          </a:xfrm>
          <a:prstGeom prst="rect">
            <a:avLst/>
          </a:prstGeom>
          <a:solidFill>
            <a:srgbClr val="5AB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000" dirty="0" smtClean="0">
                <a:solidFill>
                  <a:srgbClr val="000000"/>
                </a:solidFill>
              </a:rPr>
              <a:t>Abschluss der Kooperations-vereinbarungen</a:t>
            </a:r>
          </a:p>
          <a:p>
            <a:pPr algn="ctr"/>
            <a:endParaRPr lang="de-DE" sz="500" b="1" dirty="0">
              <a:solidFill>
                <a:srgbClr val="000000"/>
              </a:solidFill>
            </a:endParaRPr>
          </a:p>
          <a:p>
            <a:pPr algn="ctr"/>
            <a:r>
              <a:rPr lang="de-DE" sz="1000" dirty="0" smtClean="0">
                <a:solidFill>
                  <a:srgbClr val="000000"/>
                </a:solidFill>
              </a:rPr>
              <a:t>Verabredung von </a:t>
            </a:r>
            <a:r>
              <a:rPr lang="de-DE" sz="1000" dirty="0" err="1" smtClean="0">
                <a:solidFill>
                  <a:srgbClr val="000000"/>
                </a:solidFill>
              </a:rPr>
              <a:t>vorberei-tenden</a:t>
            </a:r>
            <a:r>
              <a:rPr lang="de-DE" sz="1000" dirty="0" smtClean="0">
                <a:solidFill>
                  <a:srgbClr val="000000"/>
                </a:solidFill>
              </a:rPr>
              <a:t> Unterstützungs-leistungen</a:t>
            </a:r>
            <a:endParaRPr lang="de-DE" sz="500" dirty="0" smtClean="0">
              <a:solidFill>
                <a:srgbClr val="000000"/>
              </a:solidFill>
            </a:endParaRPr>
          </a:p>
          <a:p>
            <a:pPr algn="ctr"/>
            <a:endParaRPr lang="de-DE" sz="500" dirty="0" smtClean="0">
              <a:solidFill>
                <a:srgbClr val="000000"/>
              </a:solidFill>
            </a:endParaRPr>
          </a:p>
          <a:p>
            <a:pPr algn="ctr"/>
            <a:r>
              <a:rPr lang="de-DE" sz="1000" dirty="0" smtClean="0">
                <a:solidFill>
                  <a:srgbClr val="000000"/>
                </a:solidFill>
              </a:rPr>
              <a:t>Informationen des ST an die Schulen</a:t>
            </a:r>
            <a:endParaRPr lang="de-DE" sz="1000" dirty="0">
              <a:solidFill>
                <a:srgbClr val="000000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1884951" y="1913215"/>
            <a:ext cx="936000" cy="795600"/>
          </a:xfrm>
          <a:prstGeom prst="rect">
            <a:avLst/>
          </a:prstGeom>
          <a:solidFill>
            <a:srgbClr val="5AB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100" dirty="0" smtClean="0">
                <a:solidFill>
                  <a:srgbClr val="000000"/>
                </a:solidFill>
              </a:rPr>
              <a:t>Info-Veranstaltung zum Projekt (SL)</a:t>
            </a:r>
            <a:endParaRPr lang="de-DE" sz="1100" b="1" dirty="0">
              <a:solidFill>
                <a:srgbClr val="000000"/>
              </a:solidFill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5093526" y="1913215"/>
            <a:ext cx="936000" cy="1855992"/>
          </a:xfrm>
          <a:prstGeom prst="rect">
            <a:avLst/>
          </a:prstGeom>
          <a:solidFill>
            <a:srgbClr val="5AB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100" dirty="0" smtClean="0">
                <a:solidFill>
                  <a:srgbClr val="000000"/>
                </a:solidFill>
              </a:rPr>
              <a:t>Veranstaltung „Schule und digitale Bildung“ – WIR BRINGEN SIE IN </a:t>
            </a:r>
            <a:r>
              <a:rPr lang="de-DE" sz="1000" dirty="0" smtClean="0">
                <a:solidFill>
                  <a:srgbClr val="000000"/>
                </a:solidFill>
              </a:rPr>
              <a:t>VERBINDUNG</a:t>
            </a:r>
          </a:p>
        </p:txBody>
      </p:sp>
      <p:sp>
        <p:nvSpPr>
          <p:cNvPr id="68" name="Rechteck 67"/>
          <p:cNvSpPr/>
          <p:nvPr/>
        </p:nvSpPr>
        <p:spPr>
          <a:xfrm>
            <a:off x="900268" y="3503158"/>
            <a:ext cx="1920682" cy="266049"/>
          </a:xfrm>
          <a:prstGeom prst="rect">
            <a:avLst/>
          </a:prstGeom>
          <a:solidFill>
            <a:srgbClr val="5AB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100" dirty="0" smtClean="0">
                <a:solidFill>
                  <a:srgbClr val="000000"/>
                </a:solidFill>
              </a:rPr>
              <a:t>Besuch interessierter Kommunen</a:t>
            </a:r>
            <a:endParaRPr lang="de-DE" sz="1100" b="1" dirty="0">
              <a:solidFill>
                <a:srgbClr val="000000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059692" y="3967070"/>
            <a:ext cx="106733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06/18</a:t>
            </a:r>
            <a:endParaRPr lang="de-DE" dirty="0"/>
          </a:p>
        </p:txBody>
      </p:sp>
      <p:sp>
        <p:nvSpPr>
          <p:cNvPr id="40" name="Rechteck 39"/>
          <p:cNvSpPr/>
          <p:nvPr/>
        </p:nvSpPr>
        <p:spPr>
          <a:xfrm>
            <a:off x="7204457" y="1906797"/>
            <a:ext cx="940848" cy="1851947"/>
          </a:xfrm>
          <a:prstGeom prst="rect">
            <a:avLst/>
          </a:prstGeom>
          <a:solidFill>
            <a:srgbClr val="5AB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de-DE" sz="1100" dirty="0" smtClean="0">
                <a:solidFill>
                  <a:srgbClr val="000000"/>
                </a:solidFill>
              </a:rPr>
              <a:t>kommunale</a:t>
            </a:r>
          </a:p>
          <a:p>
            <a:r>
              <a:rPr lang="de-DE" sz="1100" dirty="0" err="1" smtClean="0">
                <a:solidFill>
                  <a:srgbClr val="000000"/>
                </a:solidFill>
              </a:rPr>
              <a:t>Startveran-staltungen</a:t>
            </a:r>
            <a:r>
              <a:rPr lang="de-DE" sz="1100" dirty="0" smtClean="0">
                <a:solidFill>
                  <a:srgbClr val="000000"/>
                </a:solidFill>
              </a:rPr>
              <a:t> mit den Projekt-beteiligten</a:t>
            </a:r>
            <a:endParaRPr lang="de-DE" sz="1100" dirty="0">
              <a:solidFill>
                <a:srgbClr val="000000"/>
              </a:solidFill>
            </a:endParaRPr>
          </a:p>
        </p:txBody>
      </p:sp>
      <p:cxnSp>
        <p:nvCxnSpPr>
          <p:cNvPr id="44" name="Gerader Verbinder 43"/>
          <p:cNvCxnSpPr/>
          <p:nvPr/>
        </p:nvCxnSpPr>
        <p:spPr>
          <a:xfrm flipH="1" flipV="1">
            <a:off x="1888370" y="3937962"/>
            <a:ext cx="1466" cy="164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/>
          <p:cNvCxnSpPr/>
          <p:nvPr/>
        </p:nvCxnSpPr>
        <p:spPr>
          <a:xfrm flipH="1" flipV="1">
            <a:off x="2891670" y="3937962"/>
            <a:ext cx="1466" cy="164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 flipH="1" flipV="1">
            <a:off x="5045670" y="3937962"/>
            <a:ext cx="1466" cy="164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hteck 47"/>
          <p:cNvSpPr/>
          <p:nvPr/>
        </p:nvSpPr>
        <p:spPr>
          <a:xfrm>
            <a:off x="2942184" y="1904069"/>
            <a:ext cx="936000" cy="1865138"/>
          </a:xfrm>
          <a:prstGeom prst="rect">
            <a:avLst/>
          </a:prstGeom>
          <a:solidFill>
            <a:srgbClr val="5AB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100" dirty="0" smtClean="0">
                <a:solidFill>
                  <a:srgbClr val="000000"/>
                </a:solidFill>
              </a:rPr>
              <a:t>Information über Teilnahme Schulträger am Projekt</a:t>
            </a:r>
          </a:p>
          <a:p>
            <a:pPr algn="ctr"/>
            <a:endParaRPr lang="de-DE" sz="1100" dirty="0">
              <a:solidFill>
                <a:srgbClr val="000000"/>
              </a:solidFill>
            </a:endParaRPr>
          </a:p>
          <a:p>
            <a:pPr algn="ctr"/>
            <a:r>
              <a:rPr lang="de-DE" sz="1100" dirty="0" err="1" smtClean="0">
                <a:solidFill>
                  <a:srgbClr val="000000"/>
                </a:solidFill>
              </a:rPr>
              <a:t>Kommu-nikation</a:t>
            </a:r>
            <a:r>
              <a:rPr lang="de-DE" sz="1100" dirty="0" smtClean="0">
                <a:solidFill>
                  <a:srgbClr val="000000"/>
                </a:solidFill>
              </a:rPr>
              <a:t> mit Schulen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6148158" y="1904069"/>
            <a:ext cx="936000" cy="1865138"/>
          </a:xfrm>
          <a:prstGeom prst="rect">
            <a:avLst/>
          </a:prstGeom>
          <a:solidFill>
            <a:srgbClr val="5AB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100" dirty="0" smtClean="0">
                <a:solidFill>
                  <a:srgbClr val="000000"/>
                </a:solidFill>
              </a:rPr>
              <a:t>Rück-meldungen der Schulen über Teilnahme am Projekt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5965080" y="3967070"/>
            <a:ext cx="12270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06 – 07/18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7060965" y="3967070"/>
            <a:ext cx="12270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09 – 10/18</a:t>
            </a:r>
            <a:endParaRPr lang="de-DE" dirty="0"/>
          </a:p>
        </p:txBody>
      </p:sp>
      <p:cxnSp>
        <p:nvCxnSpPr>
          <p:cNvPr id="66" name="Gerader Verbinder 65"/>
          <p:cNvCxnSpPr/>
          <p:nvPr/>
        </p:nvCxnSpPr>
        <p:spPr>
          <a:xfrm flipH="1" flipV="1">
            <a:off x="7153676" y="3937962"/>
            <a:ext cx="1466" cy="164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/>
          <p:cNvCxnSpPr/>
          <p:nvPr/>
        </p:nvCxnSpPr>
        <p:spPr>
          <a:xfrm flipH="1" flipV="1">
            <a:off x="6085713" y="3937962"/>
            <a:ext cx="1466" cy="164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0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4&quot;&gt;&lt;elem m_fUsage=&quot;1.00000000000000000000E+00&quot;&gt;&lt;m_msothmcolidx val=&quot;0&quot;/&gt;&lt;m_rgb r=&quot;BF&quot; g=&quot;BF&quot; b=&quot;BF&quot;/&gt;&lt;m_nBrightness val=&quot;0&quot;/&gt;&lt;/elem&gt;&lt;elem m_fUsage=&quot;9.00000000000000022204E-01&quot;&gt;&lt;m_msothmcolidx val=&quot;0&quot;/&gt;&lt;m_rgb r=&quot;BF&quot; g=&quot;30&quot; b=&quot;82&quot;/&gt;&lt;m_nBrightness val=&quot;0&quot;/&gt;&lt;/elem&gt;&lt;elem m_fUsage=&quot;8.10000000000000053291E-01&quot;&gt;&lt;m_msothmcolidx val=&quot;0&quot;/&gt;&lt;m_rgb r=&quot;D9&quot; g=&quot;D9&quot; b=&quot;D9&quot;/&gt;&lt;m_nBrightness val=&quot;0&quot;/&gt;&lt;/elem&gt;&lt;elem m_fUsage=&quot;7.29000000000000092371E-01&quot;&gt;&lt;m_msothmcolidx val=&quot;0&quot;/&gt;&lt;m_rgb r=&quot;F2&quot; g=&quot;F2&quot; b=&quot;F2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Benutzerdefiniert 3">
      <a:dk1>
        <a:sysClr val="windowText" lastClr="000000"/>
      </a:dk1>
      <a:lt1>
        <a:sysClr val="window" lastClr="FFFFFF"/>
      </a:lt1>
      <a:dk2>
        <a:srgbClr val="007757"/>
      </a:dk2>
      <a:lt2>
        <a:srgbClr val="DDDDDD"/>
      </a:lt2>
      <a:accent1>
        <a:srgbClr val="007757"/>
      </a:accent1>
      <a:accent2>
        <a:srgbClr val="5591AA"/>
      </a:accent2>
      <a:accent3>
        <a:srgbClr val="CCCC9A"/>
      </a:accent3>
      <a:accent4>
        <a:srgbClr val="808080"/>
      </a:accent4>
      <a:accent5>
        <a:srgbClr val="C80F41"/>
      </a:accent5>
      <a:accent6>
        <a:srgbClr val="C8DCEB"/>
      </a:accent6>
      <a:hlink>
        <a:srgbClr val="007757"/>
      </a:hlink>
      <a:folHlink>
        <a:srgbClr val="C80F41"/>
      </a:folHlink>
    </a:clrScheme>
    <a:fontScheme name="BST-Standard 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t_Master.pptx" id="{6E9C672A-F313-45F1-85BB-90D5BE692B2B}" vid="{B9F5AAED-A46C-42B0-80E6-1025C6B9C5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Neues Word-Dokument" ma:contentTypeID="0x01010094EC989CA8D1634E9AD459EBF1841FEB004C3CA36DDFCFE54F891E0B6C2497309D" ma:contentTypeVersion="1" ma:contentTypeDescription="Neues Word-Dokument erstellen" ma:contentTypeScope="" ma:versionID="3d8b97456e44ef267aa7693cc3ed73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983e0577d04a2cefb2f11b5a297061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28EC0C-2B4A-4003-B3B3-5D7415F43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045840-7F83-4FE1-97CD-599A3505E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BF51C6-DD13-4E0E-A75D-F9DD997598E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BSt_Master</Template>
  <TotalTime>0</TotalTime>
  <Words>352</Words>
  <Application>Microsoft Office PowerPoint</Application>
  <PresentationFormat>Bildschirmpräsentation (16:9)</PresentationFormat>
  <Paragraphs>67</Paragraphs>
  <Slides>3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Wingdings</vt:lpstr>
      <vt:lpstr>Office Theme</vt:lpstr>
      <vt:lpstr>think-cell Folie</vt:lpstr>
      <vt:lpstr>Schritte für Schulen in das Projekt</vt:lpstr>
      <vt:lpstr>Angebotsstruktur für die Schulen im Projekt (Start Schuljahr 2018/19)</vt:lpstr>
      <vt:lpstr>Termine im Projekt 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Master</dc:title>
  <dc:creator>Zorn, Dirk, ST-IB</dc:creator>
  <cp:lastModifiedBy>Ebel, Christian, ST-IB</cp:lastModifiedBy>
  <cp:revision>1214</cp:revision>
  <cp:lastPrinted>2017-11-15T09:55:23Z</cp:lastPrinted>
  <dcterms:created xsi:type="dcterms:W3CDTF">2016-11-23T17:47:32Z</dcterms:created>
  <dcterms:modified xsi:type="dcterms:W3CDTF">2018-05-15T12:43:40Z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0x01010094EC989CA8D1634E9AD459EBF1841FEB004C3CA36DDFCFE54F891E0B6C2497309D</vt:lpwstr>
  </property>
</Properties>
</file>